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0" r:id="rId3"/>
    <p:sldId id="269" r:id="rId4"/>
    <p:sldId id="261" r:id="rId5"/>
    <p:sldId id="264" r:id="rId6"/>
    <p:sldId id="265" r:id="rId7"/>
    <p:sldId id="266" r:id="rId8"/>
    <p:sldId id="267" r:id="rId9"/>
    <p:sldId id="268" r:id="rId10"/>
    <p:sldId id="262" r:id="rId11"/>
    <p:sldId id="274" r:id="rId12"/>
    <p:sldId id="275" r:id="rId13"/>
    <p:sldId id="276" r:id="rId14"/>
    <p:sldId id="271" r:id="rId15"/>
    <p:sldId id="273" r:id="rId16"/>
    <p:sldId id="272" r:id="rId17"/>
    <p:sldId id="278" r:id="rId18"/>
    <p:sldId id="279" r:id="rId19"/>
    <p:sldId id="277" r:id="rId20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03">
          <p15:clr>
            <a:srgbClr val="A4A3A4"/>
          </p15:clr>
        </p15:guide>
        <p15:guide id="2" orient="horz" pos="299">
          <p15:clr>
            <a:srgbClr val="A4A3A4"/>
          </p15:clr>
        </p15:guide>
        <p15:guide id="3" orient="horz" pos="2074">
          <p15:clr>
            <a:srgbClr val="A4A3A4"/>
          </p15:clr>
        </p15:guide>
        <p15:guide id="4" orient="horz" pos="4144">
          <p15:clr>
            <a:srgbClr val="A4A3A4"/>
          </p15:clr>
        </p15:guide>
        <p15:guide id="5" orient="horz" pos="699">
          <p15:clr>
            <a:srgbClr val="A4A3A4"/>
          </p15:clr>
        </p15:guide>
        <p15:guide id="6" orient="horz" pos="1941">
          <p15:clr>
            <a:srgbClr val="A4A3A4"/>
          </p15:clr>
        </p15:guide>
        <p15:guide id="7" orient="horz" pos="101">
          <p15:clr>
            <a:srgbClr val="A4A3A4"/>
          </p15:clr>
        </p15:guide>
        <p15:guide id="8" orient="horz" pos="417">
          <p15:clr>
            <a:srgbClr val="A4A3A4"/>
          </p15:clr>
        </p15:guide>
        <p15:guide id="9" pos="240">
          <p15:clr>
            <a:srgbClr val="A4A3A4"/>
          </p15:clr>
        </p15:guide>
        <p15:guide id="10" pos="5520">
          <p15:clr>
            <a:srgbClr val="A4A3A4"/>
          </p15:clr>
        </p15:guide>
        <p15:guide id="11" pos="4469">
          <p15:clr>
            <a:srgbClr val="A4A3A4"/>
          </p15:clr>
        </p15:guide>
        <p15:guide id="12" pos="3418">
          <p15:clr>
            <a:srgbClr val="A4A3A4"/>
          </p15:clr>
        </p15:guide>
        <p15:guide id="13" pos="2362">
          <p15:clr>
            <a:srgbClr val="A4A3A4"/>
          </p15:clr>
        </p15:guide>
        <p15:guide id="14" pos="2879">
          <p15:clr>
            <a:srgbClr val="A4A3A4"/>
          </p15:clr>
        </p15:guide>
        <p15:guide id="15" pos="2783">
          <p15:clr>
            <a:srgbClr val="A4A3A4"/>
          </p15:clr>
        </p15:guide>
        <p15:guide id="16" pos="297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6" autoAdjust="0"/>
    <p:restoredTop sz="90700" autoAdjust="0"/>
  </p:normalViewPr>
  <p:slideViewPr>
    <p:cSldViewPr snapToGrid="0" showGuides="1">
      <p:cViewPr>
        <p:scale>
          <a:sx n="94" d="100"/>
          <a:sy n="94" d="100"/>
        </p:scale>
        <p:origin x="-1896" y="-464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869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146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Common</a:t>
            </a:r>
            <a:r>
              <a:rPr lang="it-IT" baseline="0" dirty="0" smtClean="0"/>
              <a:t> sets: </a:t>
            </a:r>
            <a:r>
              <a:rPr lang="it-IT" baseline="0" dirty="0" err="1" smtClean="0"/>
              <a:t>square</a:t>
            </a:r>
            <a:r>
              <a:rPr lang="it-IT" baseline="0" dirty="0" smtClean="0"/>
              <a:t>, cross, </a:t>
            </a:r>
            <a:r>
              <a:rPr lang="it-IT" baseline="0" dirty="0" err="1" smtClean="0"/>
              <a:t>existing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streets</a:t>
            </a:r>
            <a:r>
              <a:rPr lang="it-IT" baseline="0" dirty="0" smtClean="0"/>
              <a:t>, …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28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Here two </a:t>
            </a:r>
            <a:r>
              <a:rPr lang="en-GB" noProof="0" dirty="0" err="1" smtClean="0"/>
              <a:t>exeples</a:t>
            </a:r>
            <a:r>
              <a:rPr lang="en-GB" noProof="0" dirty="0" smtClean="0"/>
              <a:t> of simulations</a:t>
            </a:r>
            <a:r>
              <a:rPr lang="en-GB" baseline="0" noProof="0" dirty="0" smtClean="0"/>
              <a:t> performed on an ideal set of </a:t>
            </a:r>
            <a:r>
              <a:rPr lang="en-GB" baseline="0" noProof="0" dirty="0" err="1" smtClean="0"/>
              <a:t>entrancel</a:t>
            </a:r>
            <a:r>
              <a:rPr lang="en-GB" baseline="0" noProof="0" dirty="0" smtClean="0"/>
              <a:t> exits. </a:t>
            </a:r>
          </a:p>
          <a:p>
            <a:r>
              <a:rPr lang="en-GB" baseline="0" noProof="0" dirty="0" smtClean="0"/>
              <a:t>All with the same probability</a:t>
            </a:r>
          </a:p>
          <a:p>
            <a:r>
              <a:rPr lang="en-GB" baseline="0" noProof="0" dirty="0" smtClean="0"/>
              <a:t>The results were the one expected</a:t>
            </a:r>
            <a:endParaRPr lang="en-GB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374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Simulatio</a:t>
            </a:r>
            <a:r>
              <a:rPr lang="it-IT" baseline="0" dirty="0" smtClean="0"/>
              <a:t> on an </a:t>
            </a:r>
            <a:r>
              <a:rPr lang="it-IT" baseline="0" dirty="0" err="1" smtClean="0"/>
              <a:t>idealized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triangle</a:t>
            </a:r>
            <a:r>
              <a:rPr lang="it-IT" baseline="0" dirty="0" smtClean="0"/>
              <a:t> 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result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differed</a:t>
            </a:r>
            <a:r>
              <a:rPr lang="it-IT" baseline="0" dirty="0" smtClean="0"/>
              <a:t> from </a:t>
            </a:r>
            <a:r>
              <a:rPr lang="it-IT" baseline="0" dirty="0" err="1" smtClean="0"/>
              <a:t>what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expected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may</a:t>
            </a:r>
            <a:r>
              <a:rPr lang="it-IT" baseline="0" dirty="0" smtClean="0"/>
              <a:t> be due to the </a:t>
            </a:r>
            <a:r>
              <a:rPr lang="it-IT" baseline="0" dirty="0" err="1" smtClean="0"/>
              <a:t>fact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our</a:t>
            </a:r>
            <a:r>
              <a:rPr lang="it-IT" baseline="0" dirty="0" smtClean="0"/>
              <a:t> model </a:t>
            </a:r>
            <a:r>
              <a:rPr lang="it-IT" baseline="0" dirty="0" err="1" smtClean="0"/>
              <a:t>does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consider</a:t>
            </a:r>
            <a:r>
              <a:rPr lang="it-IT" baseline="0" dirty="0" smtClean="0"/>
              <a:t> the “</a:t>
            </a:r>
            <a:r>
              <a:rPr lang="it-IT" baseline="0" dirty="0" err="1" smtClean="0"/>
              <a:t>inertia</a:t>
            </a:r>
            <a:r>
              <a:rPr lang="it-IT" baseline="0" dirty="0" smtClean="0"/>
              <a:t>” of </a:t>
            </a:r>
            <a:r>
              <a:rPr lang="it-IT" baseline="0" dirty="0" err="1" smtClean="0"/>
              <a:t>peoples</a:t>
            </a:r>
            <a:r>
              <a:rPr lang="it-IT" baseline="0" dirty="0" smtClean="0"/>
              <a:t> (in reality no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makes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90° angle) </a:t>
            </a:r>
            <a:r>
              <a:rPr lang="it-IT" baseline="0" dirty="0" err="1" smtClean="0"/>
              <a:t>while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walking</a:t>
            </a:r>
            <a:r>
              <a:rPr lang="it-IT" baseline="0" dirty="0" smtClean="0"/>
              <a:t>) </a:t>
            </a:r>
          </a:p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triangle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kan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found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also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simulation</a:t>
            </a:r>
            <a:r>
              <a:rPr lang="it-IT" baseline="0" dirty="0" smtClean="0"/>
              <a:t> of a </a:t>
            </a:r>
            <a:r>
              <a:rPr lang="it-IT" baseline="0" dirty="0" err="1" smtClean="0"/>
              <a:t>real</a:t>
            </a:r>
            <a:r>
              <a:rPr lang="it-IT" baseline="0" dirty="0" smtClean="0"/>
              <a:t> park ….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worke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better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47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Not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simulation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topology</a:t>
            </a:r>
            <a:endParaRPr lang="it-IT" baseline="0" dirty="0" smtClean="0"/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worked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good</a:t>
            </a:r>
            <a:r>
              <a:rPr lang="it-IT" baseline="0" dirty="0" smtClean="0"/>
              <a:t> on the </a:t>
            </a:r>
            <a:r>
              <a:rPr lang="it-IT" baseline="0" dirty="0" err="1" smtClean="0"/>
              <a:t>idealized</a:t>
            </a:r>
            <a:r>
              <a:rPr lang="it-IT" baseline="0" dirty="0" smtClean="0"/>
              <a:t> situation </a:t>
            </a:r>
            <a:r>
              <a:rPr lang="it-IT" baseline="0" dirty="0" err="1" smtClean="0"/>
              <a:t>but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real</a:t>
            </a:r>
            <a:r>
              <a:rPr lang="it-IT" baseline="0" dirty="0" smtClean="0"/>
              <a:t> park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difficult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finde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exact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topology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260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Not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simulation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topology</a:t>
            </a:r>
            <a:endParaRPr lang="it-IT" baseline="0" dirty="0" smtClean="0"/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worked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good</a:t>
            </a:r>
            <a:r>
              <a:rPr lang="it-IT" baseline="0" dirty="0" smtClean="0"/>
              <a:t> on the </a:t>
            </a:r>
            <a:r>
              <a:rPr lang="it-IT" baseline="0" dirty="0" err="1" smtClean="0"/>
              <a:t>idealized</a:t>
            </a:r>
            <a:r>
              <a:rPr lang="it-IT" baseline="0" dirty="0" smtClean="0"/>
              <a:t> situation </a:t>
            </a:r>
            <a:r>
              <a:rPr lang="it-IT" baseline="0" dirty="0" err="1" smtClean="0"/>
              <a:t>but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real</a:t>
            </a:r>
            <a:r>
              <a:rPr lang="it-IT" baseline="0" dirty="0" smtClean="0"/>
              <a:t> park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difficult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finde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exact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topology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</a:t>
            </a:r>
            <a:r>
              <a:rPr lang="it-IT" baseline="0" dirty="0" smtClean="0"/>
              <a:t> </a:t>
            </a:r>
            <a:endParaRPr lang="it-IT" dirty="0" smtClean="0"/>
          </a:p>
          <a:p>
            <a:r>
              <a:rPr lang="it-IT" dirty="0" err="1" smtClean="0"/>
              <a:t>Peoples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around</a:t>
            </a:r>
            <a:r>
              <a:rPr lang="it-IT" baseline="0" dirty="0" smtClean="0"/>
              <a:t> the dome in the middle </a:t>
            </a:r>
            <a:r>
              <a:rPr lang="it-IT" baseline="0" dirty="0" err="1" smtClean="0"/>
              <a:t>but</a:t>
            </a:r>
            <a:r>
              <a:rPr lang="it-IT" baseline="0" dirty="0" smtClean="0"/>
              <a:t> in the end </a:t>
            </a:r>
            <a:r>
              <a:rPr lang="it-IT" baseline="0" dirty="0" err="1" smtClean="0"/>
              <a:t>went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ower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assume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due to the </a:t>
            </a:r>
            <a:r>
              <a:rPr lang="it-IT" baseline="0" dirty="0" err="1" smtClean="0"/>
              <a:t>attraction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two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streets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118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Slow model </a:t>
            </a:r>
          </a:p>
          <a:p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simulations</a:t>
            </a:r>
            <a:r>
              <a:rPr lang="it-IT" baseline="0" dirty="0" smtClean="0"/>
              <a:t> on single </a:t>
            </a:r>
            <a:r>
              <a:rPr lang="it-IT" baseline="0" dirty="0" err="1" smtClean="0"/>
              <a:t>parts</a:t>
            </a:r>
            <a:r>
              <a:rPr lang="it-IT" baseline="0" dirty="0" smtClean="0"/>
              <a:t> of the park (tot. 2 </a:t>
            </a:r>
            <a:r>
              <a:rPr lang="it-IT" baseline="0" dirty="0" err="1" smtClean="0"/>
              <a:t>sim</a:t>
            </a:r>
            <a:r>
              <a:rPr lang="it-IT" baseline="0" dirty="0" smtClean="0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529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Firs</a:t>
            </a:r>
            <a:r>
              <a:rPr lang="it-IT" baseline="0" dirty="0" smtClean="0"/>
              <a:t>: </a:t>
            </a:r>
            <a:r>
              <a:rPr lang="it-IT" baseline="0" dirty="0" err="1" smtClean="0"/>
              <a:t>follow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existing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streets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than</a:t>
            </a:r>
            <a:r>
              <a:rPr lang="it-IT" baseline="0" dirty="0" smtClean="0"/>
              <a:t> create new </a:t>
            </a:r>
            <a:r>
              <a:rPr lang="it-IT" baseline="0" dirty="0" err="1" smtClean="0"/>
              <a:t>ones</a:t>
            </a:r>
            <a:endParaRPr lang="it-IT" baseline="0" dirty="0" smtClean="0"/>
          </a:p>
          <a:p>
            <a:r>
              <a:rPr lang="it-IT" baseline="0" dirty="0" smtClean="0"/>
              <a:t>Second: </a:t>
            </a:r>
            <a:r>
              <a:rPr lang="it-IT" baseline="0" dirty="0" err="1" smtClean="0"/>
              <a:t>don’t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existing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streets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direct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creation</a:t>
            </a:r>
            <a:r>
              <a:rPr lang="it-IT" baseline="0" dirty="0" smtClean="0"/>
              <a:t> of new network</a:t>
            </a:r>
          </a:p>
          <a:p>
            <a:r>
              <a:rPr lang="it-IT" baseline="0" dirty="0" smtClean="0"/>
              <a:t>End: in </a:t>
            </a:r>
            <a:r>
              <a:rPr lang="it-IT" baseline="0" dirty="0" err="1" smtClean="0"/>
              <a:t>both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similar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result</a:t>
            </a:r>
            <a:r>
              <a:rPr lang="it-IT" baseline="0" dirty="0" smtClean="0"/>
              <a:t> (big </a:t>
            </a:r>
            <a:r>
              <a:rPr lang="it-IT" baseline="0" dirty="0" err="1" smtClean="0"/>
              <a:t>street</a:t>
            </a:r>
            <a:r>
              <a:rPr lang="it-IT" baseline="0" dirty="0" smtClean="0"/>
              <a:t> with </a:t>
            </a:r>
            <a:r>
              <a:rPr lang="it-IT" baseline="0" dirty="0" err="1" smtClean="0"/>
              <a:t>links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enrance</a:t>
            </a:r>
            <a:r>
              <a:rPr lang="it-IT" baseline="0" dirty="0" smtClean="0"/>
              <a:t>/exit)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865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31863" y="741363"/>
            <a:ext cx="4930775" cy="369887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First </a:t>
            </a:r>
            <a:r>
              <a:rPr lang="it-IT" dirty="0" err="1" smtClean="0"/>
              <a:t>modification</a:t>
            </a:r>
            <a:r>
              <a:rPr lang="it-IT" dirty="0" smtClean="0"/>
              <a:t> on the </a:t>
            </a:r>
            <a:r>
              <a:rPr lang="it-IT" dirty="0" err="1" smtClean="0"/>
              <a:t>left</a:t>
            </a:r>
            <a:r>
              <a:rPr lang="it-IT" dirty="0" smtClean="0"/>
              <a:t> </a:t>
            </a:r>
            <a:r>
              <a:rPr lang="it-IT" dirty="0" err="1" smtClean="0"/>
              <a:t>roun</a:t>
            </a:r>
            <a:r>
              <a:rPr lang="it-IT" baseline="0" dirty="0" smtClean="0"/>
              <a:t> -&gt;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possible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because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fountaine</a:t>
            </a:r>
            <a:endParaRPr lang="it-IT" baseline="0" dirty="0" smtClean="0"/>
          </a:p>
          <a:p>
            <a:r>
              <a:rPr lang="it-IT" baseline="0" dirty="0" err="1" smtClean="0"/>
              <a:t>Faster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change</a:t>
            </a:r>
            <a:r>
              <a:rPr lang="it-IT" baseline="0" dirty="0" smtClean="0"/>
              <a:t> on the </a:t>
            </a:r>
            <a:r>
              <a:rPr lang="it-IT" baseline="0" dirty="0" err="1" smtClean="0"/>
              <a:t>left</a:t>
            </a:r>
            <a:r>
              <a:rPr lang="it-IT" baseline="0" dirty="0" smtClean="0"/>
              <a:t> side of the park and slow on the right </a:t>
            </a:r>
          </a:p>
          <a:p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triangle</a:t>
            </a:r>
            <a:r>
              <a:rPr lang="it-IT" baseline="0" dirty="0" smtClean="0"/>
              <a:t> on the right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the end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4620FC-5404-4E8D-AA15-7C685E11D267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72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pic>
        <p:nvPicPr>
          <p:cNvPr id="17" name="Grafik 16" descr="pic_titel_1.jpg"/>
          <p:cNvPicPr>
            <a:picLocks noChangeAspect="1"/>
          </p:cNvPicPr>
          <p:nvPr userDrawn="1"/>
        </p:nvPicPr>
        <p:blipFill>
          <a:blip r:embed="rId3"/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Venerdì 12 dicembre 14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Venerdì 12 dicembre 14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 userDrawn="1"/>
        </p:nvPicPr>
        <p:blipFill>
          <a:blip r:embed="rId4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A343B0-3342-4D55-8156-0324F09499E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 userDrawn="1"/>
        </p:nvPicPr>
        <p:blipFill>
          <a:blip r:embed="rId2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3862AB-DB0E-4AB6-A196-7A9757B5D5D5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C2B8F2-8E09-4AC6-98B7-19679AD855BE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4DC03E-1051-4A9F-A814-9D467E3FC61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6CA804-C4CD-44ED-9306-9FDEDB422600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1C182-9011-41AD-B7AB-8AB2C2994CA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8229F4-D04A-4D3F-B0C5-1ADC171ACFA0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C54ED-AD98-40BC-B9DB-CFCB917B845A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576A38-9ED5-47EA-8F4B-032E003524A9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1F31F7-A41E-4D39-81A1-53A33384BAD1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61" name="Grafik 20" descr="footer.jpg"/>
          <p:cNvPicPr>
            <a:picLocks noChangeAspect="1"/>
          </p:cNvPicPr>
          <p:nvPr userDrawn="1"/>
        </p:nvPicPr>
        <p:blipFill>
          <a:blip r:embed="rId10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1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51013"/>
            <a:ext cx="838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 userDrawn="1"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 userDrawn="1"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9D2B4C2A-971D-45BE-BF51-D2352592CAB5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‹n.›</a:t>
            </a:fld>
            <a:endParaRPr lang="de-DE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17" name="Picture 12" descr="eth_ologo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muster_logo.pn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fontAlgn="base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Trail </a:t>
            </a:r>
            <a:r>
              <a:rPr lang="de-CH" dirty="0" err="1" smtClean="0"/>
              <a:t>formation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Michael </a:t>
            </a:r>
            <a:r>
              <a:rPr lang="de-CH" dirty="0" err="1" smtClean="0"/>
              <a:t>Mattmann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Riccardo </a:t>
            </a:r>
            <a:r>
              <a:rPr lang="de-CH" dirty="0"/>
              <a:t>S</a:t>
            </a:r>
            <a:r>
              <a:rPr lang="de-CH" dirty="0" smtClean="0"/>
              <a:t>chira </a:t>
            </a:r>
            <a:endParaRPr lang="de-CH" dirty="0"/>
          </a:p>
        </p:txBody>
      </p:sp>
      <p:pic>
        <p:nvPicPr>
          <p:cNvPr id="5" name="Grafik 4" descr="muster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Most</a:t>
            </a:r>
            <a:r>
              <a:rPr lang="it-IT" dirty="0" smtClean="0"/>
              <a:t> common set of </a:t>
            </a:r>
            <a:r>
              <a:rPr lang="it-IT" dirty="0" err="1" smtClean="0"/>
              <a:t>entraces</a:t>
            </a:r>
            <a:r>
              <a:rPr lang="it-IT" dirty="0" smtClean="0"/>
              <a:t> / </a:t>
            </a:r>
            <a:r>
              <a:rPr lang="it-IT" dirty="0" err="1" smtClean="0"/>
              <a:t>exits</a:t>
            </a:r>
            <a:endParaRPr lang="it-I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pic>
        <p:nvPicPr>
          <p:cNvPr id="7" name="Immagine 6" descr="Quadrati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482"/>
            <a:ext cx="9144000" cy="402637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Most</a:t>
            </a:r>
            <a:r>
              <a:rPr lang="it-IT" dirty="0" smtClean="0"/>
              <a:t> common set of </a:t>
            </a:r>
            <a:r>
              <a:rPr lang="it-IT" dirty="0" err="1" smtClean="0"/>
              <a:t>entraces</a:t>
            </a:r>
            <a:r>
              <a:rPr lang="it-IT" dirty="0" smtClean="0"/>
              <a:t> / </a:t>
            </a:r>
            <a:r>
              <a:rPr lang="it-IT" dirty="0" err="1" smtClean="0"/>
              <a:t>exits</a:t>
            </a:r>
            <a:endParaRPr lang="it-I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pic>
        <p:nvPicPr>
          <p:cNvPr id="9" name="Immagine 8" descr="Triangol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150"/>
            <a:ext cx="9144000" cy="230045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667056" y="4475900"/>
            <a:ext cx="7173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It was the only simulation that gave us a different result from what we expected. </a:t>
            </a:r>
          </a:p>
        </p:txBody>
      </p:sp>
      <p:pic>
        <p:nvPicPr>
          <p:cNvPr id="11" name="Immagine 10" descr="Expected_Triang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77" y="4538132"/>
            <a:ext cx="2067424" cy="1913467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30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Some </a:t>
            </a:r>
            <a:r>
              <a:rPr lang="it-IT" dirty="0" err="1" smtClean="0"/>
              <a:t>simulations</a:t>
            </a:r>
            <a:r>
              <a:rPr lang="it-IT" dirty="0" smtClean="0"/>
              <a:t> with </a:t>
            </a:r>
            <a:r>
              <a:rPr lang="it-IT" dirty="0" err="1" smtClean="0"/>
              <a:t>topology</a:t>
            </a:r>
            <a:endParaRPr lang="it-IT" dirty="0"/>
          </a:p>
        </p:txBody>
      </p:sp>
      <p:pic>
        <p:nvPicPr>
          <p:cNvPr id="8" name="Segnaposto contenuto 7" descr="Schermata 2014-12-10 alle 12.03.0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2" b="11502"/>
          <a:stretch>
            <a:fillRect/>
          </a:stretch>
        </p:blipFill>
        <p:spPr>
          <a:xfrm>
            <a:off x="516466" y="1700213"/>
            <a:ext cx="8382000" cy="46783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7" name="Rettangolo 6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0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Some </a:t>
            </a:r>
            <a:r>
              <a:rPr lang="it-IT" dirty="0" err="1" smtClean="0"/>
              <a:t>simulations</a:t>
            </a:r>
            <a:r>
              <a:rPr lang="it-IT" dirty="0" smtClean="0"/>
              <a:t> with </a:t>
            </a:r>
            <a:r>
              <a:rPr lang="it-IT" dirty="0" err="1" smtClean="0"/>
              <a:t>topology</a:t>
            </a:r>
            <a:endParaRPr lang="it-I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7" name="Rettangolo 6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11" name="Immagine 10" descr="Slo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3455"/>
            <a:ext cx="9144000" cy="31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 Park I: Green Park</a:t>
            </a:r>
            <a:endParaRPr lang="it-IT" dirty="0"/>
          </a:p>
        </p:txBody>
      </p:sp>
      <p:pic>
        <p:nvPicPr>
          <p:cNvPr id="9" name="Segnaposto contenuto 8" descr="GreenPark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1" b="11181"/>
          <a:stretch>
            <a:fillRect/>
          </a:stretch>
        </p:blipFill>
        <p:spPr>
          <a:xfrm>
            <a:off x="381000" y="1767946"/>
            <a:ext cx="8382000" cy="46783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11" name="Rettangolo 10"/>
          <p:cNvSpPr/>
          <p:nvPr/>
        </p:nvSpPr>
        <p:spPr bwMode="auto">
          <a:xfrm>
            <a:off x="6311053" y="689187"/>
            <a:ext cx="822960" cy="8229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it-IT"/>
          </a:p>
        </p:txBody>
      </p:sp>
      <p:sp>
        <p:nvSpPr>
          <p:cNvPr id="12" name="Rettangolo 11"/>
          <p:cNvSpPr/>
          <p:nvPr/>
        </p:nvSpPr>
        <p:spPr bwMode="auto">
          <a:xfrm>
            <a:off x="6598920" y="79587"/>
            <a:ext cx="822960" cy="8229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27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 Park I: Green Park</a:t>
            </a:r>
            <a:endParaRPr lang="it-I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pic>
        <p:nvPicPr>
          <p:cNvPr id="10" name="Segnaposto contenuto 8" descr="GreenP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1" b="11181"/>
          <a:stretch>
            <a:fillRect/>
          </a:stretch>
        </p:blipFill>
        <p:spPr bwMode="auto">
          <a:xfrm>
            <a:off x="5742539" y="135467"/>
            <a:ext cx="3185558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ttangolo 10"/>
          <p:cNvSpPr/>
          <p:nvPr/>
        </p:nvSpPr>
        <p:spPr bwMode="auto">
          <a:xfrm>
            <a:off x="6311053" y="689187"/>
            <a:ext cx="822960" cy="8229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it-IT"/>
          </a:p>
        </p:txBody>
      </p:sp>
      <p:sp>
        <p:nvSpPr>
          <p:cNvPr id="12" name="Rettangolo 11"/>
          <p:cNvSpPr/>
          <p:nvPr/>
        </p:nvSpPr>
        <p:spPr bwMode="auto">
          <a:xfrm>
            <a:off x="6598920" y="79587"/>
            <a:ext cx="822960" cy="8229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it-IT"/>
          </a:p>
        </p:txBody>
      </p:sp>
      <p:pic>
        <p:nvPicPr>
          <p:cNvPr id="6" name="Immagine 5" descr="GreenPark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6757"/>
            <a:ext cx="9144000" cy="2808087"/>
          </a:xfrm>
          <a:prstGeom prst="rect">
            <a:avLst/>
          </a:prstGeom>
        </p:spPr>
      </p:pic>
      <p:pic>
        <p:nvPicPr>
          <p:cNvPr id="7" name="Immagine 6" descr="GreenPark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" y="2559534"/>
            <a:ext cx="9144000" cy="25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 Park II: Joyce Park</a:t>
            </a:r>
            <a:endParaRPr lang="it-IT" dirty="0"/>
          </a:p>
        </p:txBody>
      </p:sp>
      <p:pic>
        <p:nvPicPr>
          <p:cNvPr id="7" name="Joyce Park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750" y="1751013"/>
            <a:ext cx="8316913" cy="46783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8" name="Rettangolo 7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20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had</a:t>
            </a:r>
            <a:r>
              <a:rPr lang="it-IT" dirty="0" smtClean="0"/>
              <a:t> a </a:t>
            </a:r>
            <a:r>
              <a:rPr lang="it-IT" dirty="0" err="1" smtClean="0"/>
              <a:t>lot</a:t>
            </a:r>
            <a:r>
              <a:rPr lang="it-IT" dirty="0" smtClean="0"/>
              <a:t> of </a:t>
            </a:r>
            <a:r>
              <a:rPr lang="it-IT" dirty="0" err="1" smtClean="0"/>
              <a:t>fun</a:t>
            </a:r>
            <a:r>
              <a:rPr lang="it-IT" dirty="0" smtClean="0"/>
              <a:t> </a:t>
            </a:r>
            <a:r>
              <a:rPr lang="it-IT" dirty="0" err="1" smtClean="0"/>
              <a:t>implementing</a:t>
            </a:r>
            <a:r>
              <a:rPr lang="it-IT" dirty="0" smtClean="0"/>
              <a:t> </a:t>
            </a:r>
            <a:r>
              <a:rPr lang="it-IT" dirty="0" err="1" smtClean="0"/>
              <a:t>our</a:t>
            </a:r>
            <a:r>
              <a:rPr lang="it-IT" dirty="0" smtClean="0"/>
              <a:t> model and </a:t>
            </a:r>
            <a:r>
              <a:rPr lang="it-IT" dirty="0" err="1" smtClean="0"/>
              <a:t>learning</a:t>
            </a:r>
            <a:r>
              <a:rPr lang="it-IT" dirty="0" smtClean="0"/>
              <a:t> to use </a:t>
            </a:r>
            <a:r>
              <a:rPr lang="it-IT" dirty="0" err="1" smtClean="0"/>
              <a:t>Matlab</a:t>
            </a:r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Unfortunately</a:t>
            </a:r>
            <a:r>
              <a:rPr lang="it-IT" dirty="0" smtClean="0"/>
              <a:t> </a:t>
            </a:r>
            <a:r>
              <a:rPr lang="it-IT" dirty="0" err="1" smtClean="0"/>
              <a:t>our</a:t>
            </a:r>
            <a:r>
              <a:rPr lang="it-IT" dirty="0" smtClean="0"/>
              <a:t> model </a:t>
            </a:r>
            <a:r>
              <a:rPr lang="it-IT" dirty="0" err="1" smtClean="0"/>
              <a:t>become</a:t>
            </a:r>
            <a:r>
              <a:rPr lang="it-IT" dirty="0" smtClean="0"/>
              <a:t> </a:t>
            </a:r>
            <a:r>
              <a:rPr lang="it-IT" dirty="0" err="1" smtClean="0"/>
              <a:t>very</a:t>
            </a:r>
            <a:r>
              <a:rPr lang="it-IT" dirty="0" smtClean="0"/>
              <a:t> slow an in the end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had</a:t>
            </a:r>
            <a:r>
              <a:rPr lang="it-IT" dirty="0" smtClean="0"/>
              <a:t> to </a:t>
            </a:r>
            <a:r>
              <a:rPr lang="it-IT" dirty="0" err="1" smtClean="0"/>
              <a:t>wait</a:t>
            </a:r>
            <a:r>
              <a:rPr lang="it-IT" dirty="0" smtClean="0"/>
              <a:t> a </a:t>
            </a:r>
            <a:r>
              <a:rPr lang="it-IT" dirty="0" err="1" smtClean="0"/>
              <a:t>lot</a:t>
            </a:r>
            <a:r>
              <a:rPr lang="it-IT" dirty="0" smtClean="0"/>
              <a:t> </a:t>
            </a:r>
            <a:r>
              <a:rPr lang="it-IT" dirty="0" err="1" smtClean="0"/>
              <a:t>till</a:t>
            </a:r>
            <a:r>
              <a:rPr lang="it-IT" dirty="0" smtClean="0"/>
              <a:t>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simulation</a:t>
            </a:r>
            <a:r>
              <a:rPr lang="it-IT" dirty="0" smtClean="0"/>
              <a:t> </a:t>
            </a:r>
            <a:r>
              <a:rPr lang="it-IT" dirty="0" err="1" smtClean="0"/>
              <a:t>performed</a:t>
            </a:r>
            <a:r>
              <a:rPr lang="it-IT" dirty="0" smtClean="0"/>
              <a:t>. </a:t>
            </a:r>
            <a:r>
              <a:rPr lang="it-IT" dirty="0" err="1" smtClean="0"/>
              <a:t>This</a:t>
            </a:r>
            <a:r>
              <a:rPr lang="it-IT" dirty="0" smtClean="0"/>
              <a:t> part </a:t>
            </a:r>
            <a:r>
              <a:rPr lang="it-IT" dirty="0" err="1" smtClean="0"/>
              <a:t>was</a:t>
            </a:r>
            <a:r>
              <a:rPr lang="it-IT" dirty="0" smtClean="0"/>
              <a:t> a </a:t>
            </a:r>
            <a:r>
              <a:rPr lang="it-IT" dirty="0" err="1" smtClean="0"/>
              <a:t>little</a:t>
            </a:r>
            <a:r>
              <a:rPr lang="it-IT" dirty="0" smtClean="0"/>
              <a:t> bit </a:t>
            </a:r>
            <a:r>
              <a:rPr lang="it-IT" dirty="0" err="1" smtClean="0"/>
              <a:t>bording</a:t>
            </a:r>
            <a:r>
              <a:rPr lang="it-IT" dirty="0" smtClean="0"/>
              <a:t> and </a:t>
            </a:r>
            <a:r>
              <a:rPr lang="it-IT" dirty="0" err="1" smtClean="0"/>
              <a:t>redused</a:t>
            </a:r>
            <a:r>
              <a:rPr lang="it-IT" dirty="0" smtClean="0"/>
              <a:t> </a:t>
            </a:r>
            <a:r>
              <a:rPr lang="it-IT" dirty="0" err="1" smtClean="0"/>
              <a:t>our</a:t>
            </a:r>
            <a:r>
              <a:rPr lang="it-IT" dirty="0" smtClean="0"/>
              <a:t> </a:t>
            </a:r>
            <a:r>
              <a:rPr lang="it-IT" dirty="0" err="1" smtClean="0"/>
              <a:t>motivation</a:t>
            </a:r>
            <a:r>
              <a:rPr lang="it-IT" dirty="0" smtClean="0"/>
              <a:t> in </a:t>
            </a:r>
            <a:r>
              <a:rPr lang="it-IT" dirty="0" err="1" smtClean="0"/>
              <a:t>this</a:t>
            </a:r>
            <a:r>
              <a:rPr lang="it-IT" dirty="0" smtClean="0"/>
              <a:t> work. </a:t>
            </a:r>
          </a:p>
          <a:p>
            <a:endParaRPr lang="it-IT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03E-1051-4A9F-A814-9D467E3FC61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6CA804-C4CD-44ED-9306-9FDEDB422600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10" name="Rettangolo 9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Outlook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/>
              <a:t>target of an </a:t>
            </a:r>
            <a:r>
              <a:rPr lang="it-IT" dirty="0" err="1" smtClean="0"/>
              <a:t>coming</a:t>
            </a:r>
            <a:r>
              <a:rPr lang="it-IT" dirty="0" smtClean="0"/>
              <a:t>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to </a:t>
            </a:r>
            <a:r>
              <a:rPr lang="it-IT" dirty="0" err="1"/>
              <a:t>make</a:t>
            </a:r>
            <a:r>
              <a:rPr lang="it-IT" dirty="0"/>
              <a:t> the model more </a:t>
            </a:r>
            <a:r>
              <a:rPr lang="it-IT" dirty="0" err="1"/>
              <a:t>realistic</a:t>
            </a:r>
            <a:r>
              <a:rPr lang="it-IT" dirty="0"/>
              <a:t> and </a:t>
            </a:r>
            <a:r>
              <a:rPr lang="it-IT" dirty="0" err="1"/>
              <a:t>faster</a:t>
            </a:r>
            <a:r>
              <a:rPr lang="it-IT" dirty="0"/>
              <a:t>. </a:t>
            </a:r>
            <a:r>
              <a:rPr lang="it-IT" dirty="0" smtClean="0"/>
              <a:t>Some </a:t>
            </a:r>
            <a:r>
              <a:rPr lang="it-IT" dirty="0" err="1"/>
              <a:t>suggestions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T</a:t>
            </a:r>
            <a:r>
              <a:rPr lang="it-IT" dirty="0" smtClean="0"/>
              <a:t>ake </a:t>
            </a:r>
            <a:r>
              <a:rPr lang="it-IT" dirty="0" err="1"/>
              <a:t>into</a:t>
            </a:r>
            <a:r>
              <a:rPr lang="it-IT" dirty="0"/>
              <a:t> account </a:t>
            </a:r>
            <a:r>
              <a:rPr lang="it-IT" dirty="0" err="1"/>
              <a:t>that</a:t>
            </a:r>
            <a:r>
              <a:rPr lang="it-IT" dirty="0"/>
              <a:t> on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areas</a:t>
            </a:r>
            <a:r>
              <a:rPr lang="it-IT" dirty="0"/>
              <a:t> of a park </a:t>
            </a:r>
            <a:r>
              <a:rPr lang="it-IT" dirty="0" err="1" smtClean="0"/>
              <a:t>can’t</a:t>
            </a:r>
            <a:r>
              <a:rPr lang="it-IT" dirty="0" smtClean="0"/>
              <a:t> be </a:t>
            </a:r>
            <a:r>
              <a:rPr lang="it-IT" dirty="0" err="1"/>
              <a:t>walked</a:t>
            </a:r>
            <a:r>
              <a:rPr lang="it-IT" dirty="0"/>
              <a:t> on </a:t>
            </a:r>
          </a:p>
          <a:p>
            <a:pPr lvl="1"/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”social-force” </a:t>
            </a:r>
            <a:r>
              <a:rPr lang="it-IT" dirty="0" smtClean="0"/>
              <a:t>model.</a:t>
            </a:r>
          </a:p>
          <a:p>
            <a:pPr lvl="1"/>
            <a:r>
              <a:rPr lang="it-IT" dirty="0" err="1" smtClean="0"/>
              <a:t>Search</a:t>
            </a:r>
            <a:r>
              <a:rPr lang="it-IT" dirty="0" smtClean="0"/>
              <a:t> more </a:t>
            </a:r>
            <a:r>
              <a:rPr lang="it-IT" dirty="0" err="1" smtClean="0"/>
              <a:t>accurately</a:t>
            </a:r>
            <a:r>
              <a:rPr lang="it-IT" dirty="0" smtClean="0"/>
              <a:t> for </a:t>
            </a:r>
            <a:r>
              <a:rPr lang="it-IT" dirty="0"/>
              <a:t>data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pedestrians</a:t>
            </a:r>
            <a:r>
              <a:rPr lang="it-IT" dirty="0"/>
              <a:t> </a:t>
            </a:r>
            <a:r>
              <a:rPr lang="it-IT" dirty="0" err="1"/>
              <a:t>entering</a:t>
            </a:r>
            <a:r>
              <a:rPr lang="it-IT" dirty="0"/>
              <a:t> and </a:t>
            </a:r>
            <a:r>
              <a:rPr lang="it-IT" dirty="0" err="1"/>
              <a:t>going</a:t>
            </a:r>
            <a:r>
              <a:rPr lang="it-IT" dirty="0"/>
              <a:t> out by the single </a:t>
            </a:r>
            <a:r>
              <a:rPr lang="it-IT" dirty="0" err="1"/>
              <a:t>entrance</a:t>
            </a:r>
            <a:r>
              <a:rPr lang="it-IT" dirty="0"/>
              <a:t>/exit. </a:t>
            </a:r>
          </a:p>
          <a:p>
            <a:endParaRPr lang="it-IT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03E-1051-4A9F-A814-9D467E3FC61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6CA804-C4CD-44ED-9306-9FDEDB422600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10" name="Rettangolo 9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5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2124002" y="3217511"/>
            <a:ext cx="8382000" cy="1052512"/>
          </a:xfrm>
        </p:spPr>
        <p:txBody>
          <a:bodyPr/>
          <a:lstStyle/>
          <a:p>
            <a:r>
              <a:rPr lang="it-IT" dirty="0" err="1" smtClean="0"/>
              <a:t>Questions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03E-1051-4A9F-A814-9D467E3FC61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6CA804-C4CD-44ED-9306-9FDEDB422600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10" name="Rettangolo 9"/>
          <p:cNvSpPr/>
          <p:nvPr/>
        </p:nvSpPr>
        <p:spPr bwMode="auto">
          <a:xfrm>
            <a:off x="7162800" y="0"/>
            <a:ext cx="914400" cy="76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 smtClean="0"/>
              <a:t>Motivation</a:t>
            </a:r>
            <a:r>
              <a:rPr lang="it-IT" b="1" dirty="0" smtClean="0"/>
              <a:t>:</a:t>
            </a:r>
            <a:br>
              <a:rPr lang="it-IT" b="1" dirty="0" smtClean="0"/>
            </a:br>
            <a:r>
              <a:rPr lang="it-IT" dirty="0" smtClean="0"/>
              <a:t>The </a:t>
            </a:r>
            <a:r>
              <a:rPr lang="it-IT" dirty="0"/>
              <a:t>planning of </a:t>
            </a:r>
            <a:r>
              <a:rPr lang="it-IT" dirty="0" err="1"/>
              <a:t>trails</a:t>
            </a:r>
            <a:r>
              <a:rPr lang="it-IT" dirty="0"/>
              <a:t> and </a:t>
            </a:r>
            <a:r>
              <a:rPr lang="it-IT" dirty="0" err="1"/>
              <a:t>streets</a:t>
            </a:r>
            <a:r>
              <a:rPr lang="it-IT" dirty="0"/>
              <a:t> in a park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issue</a:t>
            </a:r>
            <a:r>
              <a:rPr lang="it-IT" dirty="0"/>
              <a:t> in the planning of an </a:t>
            </a:r>
            <a:r>
              <a:rPr lang="it-IT" dirty="0" err="1"/>
              <a:t>entire</a:t>
            </a:r>
            <a:r>
              <a:rPr lang="it-IT" dirty="0"/>
              <a:t> park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What</a:t>
            </a:r>
            <a:r>
              <a:rPr lang="it-IT" b="1" dirty="0" smtClean="0"/>
              <a:t> </a:t>
            </a:r>
            <a:r>
              <a:rPr lang="it-IT" b="1" dirty="0" err="1" smtClean="0"/>
              <a:t>we</a:t>
            </a:r>
            <a:r>
              <a:rPr lang="it-IT" b="1" dirty="0" smtClean="0"/>
              <a:t> </a:t>
            </a:r>
            <a:r>
              <a:rPr lang="it-IT" b="1" dirty="0" err="1" smtClean="0"/>
              <a:t>did</a:t>
            </a:r>
            <a:r>
              <a:rPr lang="it-IT" b="1" dirty="0" smtClean="0"/>
              <a:t>: </a:t>
            </a:r>
            <a:br>
              <a:rPr lang="it-IT" b="1" dirty="0" smtClean="0"/>
            </a:b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simulated</a:t>
            </a:r>
            <a:r>
              <a:rPr lang="it-IT" dirty="0" smtClean="0"/>
              <a:t> </a:t>
            </a:r>
            <a:r>
              <a:rPr lang="it-IT" dirty="0"/>
              <a:t>some </a:t>
            </a:r>
            <a:r>
              <a:rPr lang="it-IT" dirty="0" err="1"/>
              <a:t>simple</a:t>
            </a:r>
            <a:r>
              <a:rPr lang="it-IT" dirty="0"/>
              <a:t> situation and </a:t>
            </a:r>
            <a:r>
              <a:rPr lang="it-IT" dirty="0" err="1" smtClean="0"/>
              <a:t>tryed</a:t>
            </a:r>
            <a:r>
              <a:rPr lang="it-IT" dirty="0" smtClean="0"/>
              <a:t> </a:t>
            </a:r>
            <a:r>
              <a:rPr lang="it-IT" dirty="0"/>
              <a:t>to </a:t>
            </a:r>
            <a:r>
              <a:rPr lang="it-IT" dirty="0" err="1"/>
              <a:t>explain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of </a:t>
            </a:r>
            <a:r>
              <a:rPr lang="it-IT" dirty="0" err="1" smtClean="0"/>
              <a:t>theme</a:t>
            </a:r>
            <a:r>
              <a:rPr lang="it-IT" dirty="0" smtClean="0"/>
              <a:t>. </a:t>
            </a:r>
            <a:br>
              <a:rPr lang="it-IT" dirty="0" smtClean="0"/>
            </a:br>
            <a:r>
              <a:rPr lang="it-IT" dirty="0" smtClean="0"/>
              <a:t>In </a:t>
            </a:r>
            <a:r>
              <a:rPr lang="it-IT" dirty="0"/>
              <a:t>the </a:t>
            </a:r>
            <a:r>
              <a:rPr lang="it-IT" dirty="0" err="1"/>
              <a:t>second</a:t>
            </a:r>
            <a:r>
              <a:rPr lang="it-IT" dirty="0"/>
              <a:t> part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taken</a:t>
            </a:r>
            <a:r>
              <a:rPr lang="it-IT" dirty="0" smtClean="0"/>
              <a:t> </a:t>
            </a:r>
            <a:r>
              <a:rPr lang="it-IT" dirty="0"/>
              <a:t>some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 smtClean="0"/>
              <a:t>parks</a:t>
            </a:r>
            <a:r>
              <a:rPr lang="it-IT" dirty="0" smtClean="0"/>
              <a:t> and </a:t>
            </a:r>
            <a:r>
              <a:rPr lang="it-IT" dirty="0" err="1" smtClean="0"/>
              <a:t>looked</a:t>
            </a:r>
            <a:r>
              <a:rPr lang="it-IT" dirty="0" smtClean="0"/>
              <a:t> </a:t>
            </a:r>
            <a:r>
              <a:rPr lang="it-IT" dirty="0" err="1"/>
              <a:t>if</a:t>
            </a:r>
            <a:r>
              <a:rPr lang="it-IT" dirty="0"/>
              <a:t> the planning of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made in a </a:t>
            </a:r>
            <a:r>
              <a:rPr lang="it-IT" dirty="0" err="1"/>
              <a:t>good</a:t>
            </a:r>
            <a:r>
              <a:rPr lang="it-IT" dirty="0"/>
              <a:t> way, or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there’s</a:t>
            </a:r>
            <a:r>
              <a:rPr lang="it-IT" dirty="0"/>
              <a:t> a </a:t>
            </a:r>
            <a:r>
              <a:rPr lang="it-IT" dirty="0" err="1"/>
              <a:t>potential</a:t>
            </a:r>
            <a:r>
              <a:rPr lang="it-IT" dirty="0"/>
              <a:t> of </a:t>
            </a:r>
            <a:r>
              <a:rPr lang="it-IT" dirty="0" err="1"/>
              <a:t>improvement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03E-1051-4A9F-A814-9D467E3FC61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6CA804-C4CD-44ED-9306-9FDEDB422600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10" name="Rettangolo 9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Fundamental</a:t>
            </a:r>
            <a:r>
              <a:rPr lang="it-IT" dirty="0" smtClean="0"/>
              <a:t> </a:t>
            </a:r>
            <a:r>
              <a:rPr lang="it-IT" dirty="0" err="1" smtClean="0"/>
              <a:t>questions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How </a:t>
            </a:r>
            <a:r>
              <a:rPr lang="it-IT" dirty="0"/>
              <a:t>do </a:t>
            </a:r>
            <a:r>
              <a:rPr lang="it-IT" dirty="0" err="1"/>
              <a:t>trajectories</a:t>
            </a:r>
            <a:r>
              <a:rPr lang="it-IT" dirty="0"/>
              <a:t> </a:t>
            </a:r>
            <a:r>
              <a:rPr lang="it-IT" dirty="0" err="1"/>
              <a:t>form</a:t>
            </a:r>
            <a:r>
              <a:rPr lang="it-IT" dirty="0"/>
              <a:t>? </a:t>
            </a:r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network of the </a:t>
            </a:r>
            <a:r>
              <a:rPr lang="it-IT" dirty="0" err="1"/>
              <a:t>most</a:t>
            </a:r>
            <a:r>
              <a:rPr lang="it-IT" dirty="0"/>
              <a:t> common sets of </a:t>
            </a:r>
            <a:r>
              <a:rPr lang="it-IT" dirty="0" err="1"/>
              <a:t>entrance</a:t>
            </a:r>
            <a:r>
              <a:rPr lang="it-IT" dirty="0"/>
              <a:t> / </a:t>
            </a:r>
            <a:r>
              <a:rPr lang="it-IT" dirty="0" err="1"/>
              <a:t>exits</a:t>
            </a:r>
            <a:r>
              <a:rPr lang="it-IT" dirty="0"/>
              <a:t>? </a:t>
            </a:r>
          </a:p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topology</a:t>
            </a:r>
            <a:r>
              <a:rPr lang="it-IT" dirty="0"/>
              <a:t> </a:t>
            </a:r>
            <a:r>
              <a:rPr lang="it-IT" dirty="0" err="1"/>
              <a:t>influence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network? </a:t>
            </a:r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the </a:t>
            </a:r>
            <a:r>
              <a:rPr lang="it-IT" dirty="0" err="1"/>
              <a:t>system</a:t>
            </a:r>
            <a:r>
              <a:rPr lang="it-IT" dirty="0"/>
              <a:t> of </a:t>
            </a:r>
            <a:r>
              <a:rPr lang="it-IT" dirty="0" err="1"/>
              <a:t>trails</a:t>
            </a:r>
            <a:r>
              <a:rPr lang="it-IT" dirty="0"/>
              <a:t> of a </a:t>
            </a:r>
            <a:r>
              <a:rPr lang="it-IT" dirty="0" err="1"/>
              <a:t>real</a:t>
            </a:r>
            <a:r>
              <a:rPr lang="it-IT" dirty="0"/>
              <a:t> park </a:t>
            </a:r>
            <a:r>
              <a:rPr lang="it-IT" dirty="0" err="1"/>
              <a:t>change</a:t>
            </a:r>
            <a:r>
              <a:rPr lang="it-IT" dirty="0"/>
              <a:t> over time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”</a:t>
            </a:r>
            <a:r>
              <a:rPr lang="it-IT" dirty="0" err="1"/>
              <a:t>trails</a:t>
            </a:r>
            <a:r>
              <a:rPr lang="it-IT" dirty="0"/>
              <a:t>” </a:t>
            </a:r>
            <a:r>
              <a:rPr lang="it-IT" dirty="0" err="1"/>
              <a:t>will</a:t>
            </a:r>
            <a:r>
              <a:rPr lang="it-IT" dirty="0"/>
              <a:t> be no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asphalted</a:t>
            </a:r>
            <a:r>
              <a:rPr lang="it-IT" dirty="0"/>
              <a:t>? 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03E-1051-4A9F-A814-9D467E3FC61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6CA804-C4CD-44ED-9306-9FDEDB422600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GESS/MSSSM/Trail Formation</a:t>
            </a:r>
            <a:endParaRPr lang="de-DE" dirty="0"/>
          </a:p>
        </p:txBody>
      </p:sp>
      <p:sp>
        <p:nvSpPr>
          <p:cNvPr id="10" name="Rettangolo 9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The Model		1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80999" y="2009104"/>
            <a:ext cx="429403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CH" sz="2800" u="sng" dirty="0" err="1" smtClean="0"/>
              <a:t>We</a:t>
            </a:r>
            <a:r>
              <a:rPr lang="it-CH" sz="2800" u="sng" dirty="0" smtClean="0"/>
              <a:t> </a:t>
            </a:r>
            <a:r>
              <a:rPr lang="it-CH" sz="2800" u="sng" dirty="0" err="1" smtClean="0"/>
              <a:t>considered</a:t>
            </a:r>
            <a:r>
              <a:rPr lang="it-CH" sz="2800" u="sng" dirty="0" smtClean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Presence</a:t>
            </a:r>
            <a:r>
              <a:rPr lang="it-CH" sz="2800" dirty="0" smtClean="0"/>
              <a:t> of </a:t>
            </a:r>
            <a:r>
              <a:rPr lang="it-CH" sz="2800" dirty="0" err="1" smtClean="0"/>
              <a:t>trails</a:t>
            </a:r>
            <a:endParaRPr lang="it-CH" sz="2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Slope</a:t>
            </a:r>
            <a:r>
              <a:rPr lang="it-CH" sz="2800" dirty="0" smtClean="0"/>
              <a:t> of the </a:t>
            </a:r>
            <a:r>
              <a:rPr lang="it-CH" sz="2800" dirty="0" err="1" smtClean="0"/>
              <a:t>ground</a:t>
            </a:r>
            <a:endParaRPr lang="it-CH" sz="2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Regeneration</a:t>
            </a:r>
            <a:r>
              <a:rPr lang="it-CH" sz="2800" dirty="0" smtClean="0"/>
              <a:t> of nature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Direction</a:t>
            </a:r>
            <a:r>
              <a:rPr lang="it-CH" sz="2800" dirty="0" smtClean="0"/>
              <a:t> of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8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022761" y="2009104"/>
            <a:ext cx="38196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CH" sz="2800" u="sng" dirty="0" err="1" smtClean="0"/>
              <a:t>We</a:t>
            </a:r>
            <a:r>
              <a:rPr lang="it-CH" sz="2800" u="sng" dirty="0" smtClean="0"/>
              <a:t> </a:t>
            </a:r>
            <a:r>
              <a:rPr lang="it-CH" sz="2800" u="sng" dirty="0" err="1" smtClean="0"/>
              <a:t>didn’t</a:t>
            </a:r>
            <a:r>
              <a:rPr lang="it-CH" sz="2800" u="sng" dirty="0" smtClean="0"/>
              <a:t> </a:t>
            </a:r>
            <a:r>
              <a:rPr lang="it-CH" sz="2800" u="sng" dirty="0" err="1" smtClean="0"/>
              <a:t>considered</a:t>
            </a:r>
            <a:r>
              <a:rPr lang="it-CH" sz="2800" u="sng" dirty="0" smtClean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smtClean="0"/>
              <a:t>Social </a:t>
            </a:r>
            <a:r>
              <a:rPr lang="it-CH" sz="2800" dirty="0" err="1" smtClean="0"/>
              <a:t>forces</a:t>
            </a:r>
            <a:endParaRPr lang="it-CH" sz="2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Inertia</a:t>
            </a:r>
            <a:r>
              <a:rPr lang="it-CH" sz="2800" dirty="0" smtClean="0"/>
              <a:t> of </a:t>
            </a:r>
            <a:r>
              <a:rPr lang="it-CH" sz="2800" dirty="0" err="1" smtClean="0"/>
              <a:t>pedestrian</a:t>
            </a:r>
            <a:endParaRPr lang="it-CH" sz="2800" dirty="0" smtClean="0"/>
          </a:p>
        </p:txBody>
      </p:sp>
      <p:sp>
        <p:nvSpPr>
          <p:cNvPr id="8" name="Rettangolo 7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The Model		2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735937" y="229243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0" y="3240824"/>
            <a:ext cx="7705002" cy="1044335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22730" y="2287630"/>
            <a:ext cx="3324949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u="sng" dirty="0" smtClean="0"/>
              <a:t>Equation of </a:t>
            </a:r>
            <a:r>
              <a:rPr lang="it-CH" sz="2800" u="sng" dirty="0" err="1" smtClean="0"/>
              <a:t>ground</a:t>
            </a:r>
            <a:r>
              <a:rPr lang="it-CH" sz="2800" u="sng" dirty="0" smtClean="0"/>
              <a:t>:</a:t>
            </a:r>
            <a:endParaRPr lang="en-US" sz="2800" u="sng" dirty="0"/>
          </a:p>
        </p:txBody>
      </p:sp>
      <p:sp>
        <p:nvSpPr>
          <p:cNvPr id="10" name="Parentesi graffa chiusa 9"/>
          <p:cNvSpPr/>
          <p:nvPr/>
        </p:nvSpPr>
        <p:spPr bwMode="auto">
          <a:xfrm>
            <a:off x="2333625" y="4772025"/>
            <a:ext cx="155448" cy="91440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Parentesi graffa chiusa 10"/>
          <p:cNvSpPr/>
          <p:nvPr/>
        </p:nvSpPr>
        <p:spPr bwMode="auto">
          <a:xfrm rot="5400000">
            <a:off x="2659453" y="3498938"/>
            <a:ext cx="287825" cy="1607776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637526" y="4564976"/>
            <a:ext cx="2331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800" dirty="0" err="1" smtClean="0"/>
              <a:t>Regeneration</a:t>
            </a:r>
            <a:r>
              <a:rPr lang="it-CH" sz="2800" dirty="0" smtClean="0"/>
              <a:t> of nature</a:t>
            </a:r>
            <a:endParaRPr lang="en-US" sz="2800" dirty="0"/>
          </a:p>
        </p:txBody>
      </p:sp>
      <p:sp>
        <p:nvSpPr>
          <p:cNvPr id="14" name="Parentesi graffa chiusa 13"/>
          <p:cNvSpPr/>
          <p:nvPr/>
        </p:nvSpPr>
        <p:spPr bwMode="auto">
          <a:xfrm rot="5400000">
            <a:off x="5944728" y="2174838"/>
            <a:ext cx="287828" cy="4255978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5003028" y="4564631"/>
            <a:ext cx="2623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it-CH" sz="2800" dirty="0" err="1" smtClean="0"/>
              <a:t>Footprints</a:t>
            </a:r>
            <a:r>
              <a:rPr lang="it-CH" sz="2800" dirty="0" smtClean="0"/>
              <a:t> </a:t>
            </a:r>
            <a:r>
              <a:rPr lang="it-CH" sz="2800" dirty="0" err="1" smtClean="0"/>
              <a:t>left</a:t>
            </a:r>
            <a:r>
              <a:rPr lang="it-CH" sz="2800" dirty="0" smtClean="0"/>
              <a:t> by </a:t>
            </a:r>
            <a:r>
              <a:rPr lang="it-CH" sz="2800" dirty="0" err="1" smtClean="0"/>
              <a:t>pedestrians</a:t>
            </a:r>
            <a:endParaRPr lang="en-US" sz="2800" dirty="0"/>
          </a:p>
        </p:txBody>
      </p:sp>
      <p:sp>
        <p:nvSpPr>
          <p:cNvPr id="16" name="Rettangolo 15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The Model		3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54" y="1755794"/>
            <a:ext cx="3804855" cy="1390011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22730" y="2287630"/>
            <a:ext cx="328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u="sng" dirty="0" smtClean="0"/>
              <a:t>Equation of </a:t>
            </a:r>
            <a:r>
              <a:rPr lang="it-CH" sz="2800" u="sng" dirty="0" err="1" smtClean="0"/>
              <a:t>motion</a:t>
            </a:r>
            <a:r>
              <a:rPr lang="it-CH" sz="2800" u="sng" dirty="0" smtClean="0"/>
              <a:t>:</a:t>
            </a:r>
            <a:endParaRPr lang="en-US" sz="2800" u="sng" dirty="0"/>
          </a:p>
        </p:txBody>
      </p:sp>
      <p:sp>
        <p:nvSpPr>
          <p:cNvPr id="10" name="Parentesi graffa chiusa 9"/>
          <p:cNvSpPr/>
          <p:nvPr/>
        </p:nvSpPr>
        <p:spPr bwMode="auto">
          <a:xfrm>
            <a:off x="2333625" y="4994096"/>
            <a:ext cx="155448" cy="91440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Parentesi graffa chiusa 10"/>
          <p:cNvSpPr/>
          <p:nvPr/>
        </p:nvSpPr>
        <p:spPr bwMode="auto">
          <a:xfrm rot="5400000">
            <a:off x="3382854" y="3822953"/>
            <a:ext cx="334552" cy="2122116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2483085" y="5062790"/>
            <a:ext cx="2525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800" dirty="0" err="1"/>
              <a:t>D</a:t>
            </a:r>
            <a:r>
              <a:rPr lang="it-CH" sz="2800" dirty="0" err="1" smtClean="0"/>
              <a:t>irection</a:t>
            </a:r>
            <a:r>
              <a:rPr lang="it-CH" sz="2800" dirty="0" smtClean="0"/>
              <a:t> of the target</a:t>
            </a:r>
            <a:endParaRPr lang="en-US" sz="2800" dirty="0"/>
          </a:p>
        </p:txBody>
      </p:sp>
      <p:sp>
        <p:nvSpPr>
          <p:cNvPr id="14" name="Parentesi graffa chiusa 13"/>
          <p:cNvSpPr/>
          <p:nvPr/>
        </p:nvSpPr>
        <p:spPr bwMode="auto">
          <a:xfrm rot="5400000">
            <a:off x="6512159" y="3634294"/>
            <a:ext cx="338981" cy="2495003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4" y="3570524"/>
            <a:ext cx="7361431" cy="1145823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5290855" y="5062789"/>
            <a:ext cx="3551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800" dirty="0" err="1" smtClean="0"/>
              <a:t>Most</a:t>
            </a:r>
            <a:r>
              <a:rPr lang="it-CH" sz="2800" dirty="0" smtClean="0"/>
              <a:t> </a:t>
            </a:r>
            <a:r>
              <a:rPr lang="it-CH" sz="2800" dirty="0" err="1" smtClean="0"/>
              <a:t>comfortable</a:t>
            </a:r>
            <a:r>
              <a:rPr lang="it-CH" sz="2800" dirty="0" smtClean="0"/>
              <a:t> </a:t>
            </a:r>
            <a:r>
              <a:rPr lang="it-CH" sz="2800" dirty="0" err="1" smtClean="0"/>
              <a:t>direction</a:t>
            </a:r>
            <a:endParaRPr lang="en-US" sz="2800" dirty="0"/>
          </a:p>
        </p:txBody>
      </p:sp>
      <p:sp>
        <p:nvSpPr>
          <p:cNvPr id="15" name="Rettangolo 14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9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The Model		</a:t>
            </a:r>
            <a:r>
              <a:rPr lang="it-CH" dirty="0"/>
              <a:t>4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22730" y="2287630"/>
            <a:ext cx="2364750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u="sng" dirty="0" smtClean="0"/>
              <a:t>The </a:t>
            </a:r>
            <a:r>
              <a:rPr lang="it-CH" sz="2800" u="sng" dirty="0" err="1" smtClean="0"/>
              <a:t>potential</a:t>
            </a:r>
            <a:r>
              <a:rPr lang="it-CH" sz="2800" u="sng" dirty="0" smtClean="0"/>
              <a:t>:</a:t>
            </a:r>
            <a:endParaRPr lang="en-US" sz="2800" u="sng" dirty="0"/>
          </a:p>
        </p:txBody>
      </p:sp>
      <p:sp>
        <p:nvSpPr>
          <p:cNvPr id="10" name="Parentesi graffa chiusa 9"/>
          <p:cNvSpPr/>
          <p:nvPr/>
        </p:nvSpPr>
        <p:spPr bwMode="auto">
          <a:xfrm>
            <a:off x="2333625" y="4994096"/>
            <a:ext cx="155448" cy="91440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Parentesi graffa chiusa 10"/>
          <p:cNvSpPr/>
          <p:nvPr/>
        </p:nvSpPr>
        <p:spPr bwMode="auto">
          <a:xfrm rot="5400000">
            <a:off x="4081134" y="3408424"/>
            <a:ext cx="334552" cy="1181618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2678456" y="4160909"/>
            <a:ext cx="2566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Presence </a:t>
            </a:r>
            <a:r>
              <a:rPr lang="en-US" sz="2800" dirty="0"/>
              <a:t>of tracks in the </a:t>
            </a:r>
            <a:r>
              <a:rPr lang="en-US" sz="2800" dirty="0" smtClean="0"/>
              <a:t>neighborhoods</a:t>
            </a:r>
            <a:endParaRPr lang="en-US" sz="2800" dirty="0"/>
          </a:p>
        </p:txBody>
      </p:sp>
      <p:sp>
        <p:nvSpPr>
          <p:cNvPr id="14" name="Parentesi graffa chiusa 13"/>
          <p:cNvSpPr/>
          <p:nvPr/>
        </p:nvSpPr>
        <p:spPr bwMode="auto">
          <a:xfrm rot="5400000">
            <a:off x="6145328" y="3045212"/>
            <a:ext cx="320003" cy="1911391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3238688"/>
            <a:ext cx="6083827" cy="643823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5552112" y="4198866"/>
            <a:ext cx="1970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800" dirty="0" smtClean="0"/>
              <a:t>‘</a:t>
            </a:r>
            <a:r>
              <a:rPr lang="it-CH" sz="2800" dirty="0" err="1" smtClean="0"/>
              <a:t>Slope</a:t>
            </a:r>
            <a:r>
              <a:rPr lang="it-CH" sz="2800" dirty="0" smtClean="0"/>
              <a:t>’ of the </a:t>
            </a:r>
            <a:r>
              <a:rPr lang="it-CH" sz="2800" dirty="0" err="1" smtClean="0"/>
              <a:t>ground</a:t>
            </a:r>
            <a:endParaRPr lang="en-US" sz="2800" dirty="0"/>
          </a:p>
        </p:txBody>
      </p:sp>
      <p:sp>
        <p:nvSpPr>
          <p:cNvPr id="15" name="Rettangolo 14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0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5769" y="896213"/>
            <a:ext cx="8382000" cy="766764"/>
          </a:xfrm>
        </p:spPr>
        <p:txBody>
          <a:bodyPr/>
          <a:lstStyle/>
          <a:p>
            <a:r>
              <a:rPr lang="it-CH" dirty="0" err="1" smtClean="0"/>
              <a:t>Implementation</a:t>
            </a:r>
            <a:r>
              <a:rPr lang="it-CH" dirty="0" smtClean="0"/>
              <a:t>	1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09897" y="2325189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dirty="0" smtClean="0"/>
              <a:t>Discrete → Matrix: </a:t>
            </a:r>
            <a:endParaRPr lang="en-US" sz="28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078132" y="2236672"/>
            <a:ext cx="37064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Cells</a:t>
            </a:r>
            <a:r>
              <a:rPr lang="it-CH" sz="2800" dirty="0" smtClean="0"/>
              <a:t>: </a:t>
            </a:r>
            <a:r>
              <a:rPr lang="it-CH" sz="2800" dirty="0"/>
              <a:t>1x1m</a:t>
            </a: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smtClean="0"/>
              <a:t>Ground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Topolgy</a:t>
            </a:r>
            <a:endParaRPr lang="it-CH" sz="2800" dirty="0" smtClean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Potential</a:t>
            </a:r>
            <a:endParaRPr lang="it-CH" sz="2800" dirty="0" smtClean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Pedestrian</a:t>
            </a:r>
            <a:r>
              <a:rPr lang="it-CH" sz="2800" dirty="0" smtClean="0"/>
              <a:t> position</a:t>
            </a:r>
            <a:endParaRPr lang="en-US" sz="28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809897" y="5271794"/>
            <a:ext cx="3182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dirty="0" err="1" smtClean="0"/>
              <a:t>Pedestrian</a:t>
            </a:r>
            <a:r>
              <a:rPr lang="it-CH" sz="2800" dirty="0" smtClean="0"/>
              <a:t>: </a:t>
            </a:r>
            <a:r>
              <a:rPr lang="it-CH" sz="2800" dirty="0" err="1" smtClean="0"/>
              <a:t>vector</a:t>
            </a:r>
            <a:r>
              <a:rPr lang="it-CH" sz="2800" dirty="0" smtClean="0"/>
              <a:t>:</a:t>
            </a:r>
            <a:endParaRPr lang="en-US" sz="280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4078132" y="5298037"/>
            <a:ext cx="38667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CH" sz="2800" dirty="0" err="1" smtClean="0"/>
              <a:t>Entrance</a:t>
            </a:r>
            <a:r>
              <a:rPr lang="it-CH" sz="2800" dirty="0" smtClean="0"/>
              <a:t> coordinate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CH" sz="2800" dirty="0" smtClean="0"/>
              <a:t>Exit coordinate</a:t>
            </a:r>
            <a:endParaRPr lang="en-US" sz="2800" dirty="0"/>
          </a:p>
        </p:txBody>
      </p:sp>
      <p:sp>
        <p:nvSpPr>
          <p:cNvPr id="10" name="Rettangolo 9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446" y="903475"/>
            <a:ext cx="8382000" cy="766764"/>
          </a:xfrm>
        </p:spPr>
        <p:txBody>
          <a:bodyPr/>
          <a:lstStyle/>
          <a:p>
            <a:r>
              <a:rPr lang="it-CH" dirty="0" err="1" smtClean="0"/>
              <a:t>Implementation</a:t>
            </a:r>
            <a:r>
              <a:rPr lang="it-CH" dirty="0" smtClean="0"/>
              <a:t>	</a:t>
            </a:r>
            <a:r>
              <a:rPr lang="it-CH" dirty="0"/>
              <a:t>2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Venerdì 12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83989" y="2274567"/>
            <a:ext cx="6668813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800" u="sng" dirty="0" smtClean="0"/>
              <a:t>Scripts: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smtClean="0"/>
              <a:t>‘</a:t>
            </a:r>
            <a:r>
              <a:rPr lang="it-CH" sz="2800" dirty="0" err="1" smtClean="0"/>
              <a:t>start.m</a:t>
            </a:r>
            <a:r>
              <a:rPr lang="it-CH" sz="2800" dirty="0" smtClean="0"/>
              <a:t>’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smtClean="0"/>
              <a:t>‘</a:t>
            </a:r>
            <a:r>
              <a:rPr lang="it-CH" sz="2800" dirty="0" err="1" smtClean="0"/>
              <a:t>main.m</a:t>
            </a:r>
            <a:r>
              <a:rPr lang="it-CH" sz="2800" dirty="0" smtClean="0"/>
              <a:t>’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’</a:t>
            </a:r>
            <a:r>
              <a:rPr lang="en-US" sz="2800" dirty="0" err="1" smtClean="0"/>
              <a:t>insert_person_N_entrance_N_exit.m</a:t>
            </a:r>
            <a:r>
              <a:rPr lang="en-US" sz="2800" dirty="0" smtClean="0"/>
              <a:t>’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’</a:t>
            </a:r>
            <a:r>
              <a:rPr lang="en-US" sz="2800" dirty="0" err="1" smtClean="0"/>
              <a:t>direction_pend.m</a:t>
            </a:r>
            <a:r>
              <a:rPr lang="en-US" sz="2800" dirty="0"/>
              <a:t>’ </a:t>
            </a:r>
            <a:endParaRPr lang="en-US" sz="2800" dirty="0" smtClean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’</a:t>
            </a:r>
            <a:r>
              <a:rPr lang="en-US" sz="2800" dirty="0" err="1" smtClean="0"/>
              <a:t>move_person.m</a:t>
            </a:r>
            <a:r>
              <a:rPr lang="en-US" sz="2800" dirty="0"/>
              <a:t>’ </a:t>
            </a:r>
            <a:endParaRPr lang="en-US" sz="2800" dirty="0" smtClean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’</a:t>
            </a:r>
            <a:r>
              <a:rPr lang="en-US" sz="2800" dirty="0" err="1" smtClean="0"/>
              <a:t>change_ground.m</a:t>
            </a:r>
            <a:r>
              <a:rPr lang="en-US" sz="2800" dirty="0" smtClean="0"/>
              <a:t>’</a:t>
            </a:r>
            <a:endParaRPr lang="en-US" sz="2800" dirty="0"/>
          </a:p>
        </p:txBody>
      </p:sp>
      <p:sp>
        <p:nvSpPr>
          <p:cNvPr id="10" name="Parentesi graffa chiusa 9"/>
          <p:cNvSpPr/>
          <p:nvPr/>
        </p:nvSpPr>
        <p:spPr bwMode="auto">
          <a:xfrm>
            <a:off x="2333625" y="4994096"/>
            <a:ext cx="155448" cy="91440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CC ETH Zürich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770</Words>
  <Application>Microsoft Macintosh PowerPoint</Application>
  <PresentationFormat>Presentazione su schermo (4:3)</PresentationFormat>
  <Paragraphs>150</Paragraphs>
  <Slides>19</Slides>
  <Notes>8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0" baseType="lpstr">
      <vt:lpstr>Master CC ETH Zürich</vt:lpstr>
      <vt:lpstr>Trail formation</vt:lpstr>
      <vt:lpstr>Introduction</vt:lpstr>
      <vt:lpstr>Fundamental questions</vt:lpstr>
      <vt:lpstr>The Model  1</vt:lpstr>
      <vt:lpstr>The Model  2</vt:lpstr>
      <vt:lpstr>The Model  3</vt:lpstr>
      <vt:lpstr>The Model  4</vt:lpstr>
      <vt:lpstr>Implementation 1</vt:lpstr>
      <vt:lpstr>Implementation 2</vt:lpstr>
      <vt:lpstr>Most common set of entraces / exits</vt:lpstr>
      <vt:lpstr>Most common set of entraces / exits</vt:lpstr>
      <vt:lpstr>Some simulations with topology</vt:lpstr>
      <vt:lpstr>Some simulations with topology</vt:lpstr>
      <vt:lpstr>Real Park I: Green Park</vt:lpstr>
      <vt:lpstr>Real Park I: Green Park</vt:lpstr>
      <vt:lpstr>Real Park II: Joyce Park</vt:lpstr>
      <vt:lpstr>Summary</vt:lpstr>
      <vt:lpstr>Outlook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Michael Mattmann</cp:lastModifiedBy>
  <cp:revision>282</cp:revision>
  <cp:lastPrinted>2008-03-19T15:04:09Z</cp:lastPrinted>
  <dcterms:modified xsi:type="dcterms:W3CDTF">2014-12-12T16:59:29Z</dcterms:modified>
</cp:coreProperties>
</file>